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160000" cy="7620000"/>
  <p:notesSz cx="68580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54" y="-86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  <a:noFill/>
          <a:ln>
            <a:noFill/>
          </a:ln>
        </p:spPr>
        <p:txBody>
          <a:bodyPr lIns="83060" tIns="83060" rIns="83060" bIns="83060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83060" tIns="83060" rIns="83060" bIns="83060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3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5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SzPct val="100000"/>
              <a:defRPr sz="3200"/>
            </a:lvl1pPr>
            <a:lvl2pPr algn="ctr" rtl="0">
              <a:spcBef>
                <a:spcPts val="0"/>
              </a:spcBef>
              <a:buSzPct val="100000"/>
              <a:defRPr sz="3200"/>
            </a:lvl2pPr>
            <a:lvl3pPr algn="ctr" rtl="0">
              <a:spcBef>
                <a:spcPts val="0"/>
              </a:spcBef>
              <a:buSzPct val="100000"/>
              <a:defRPr sz="3200"/>
            </a:lvl3pPr>
            <a:lvl4pPr algn="ctr" rtl="0">
              <a:spcBef>
                <a:spcPts val="0"/>
              </a:spcBef>
              <a:buSzPct val="100000"/>
              <a:defRPr sz="3200"/>
            </a:lvl4pPr>
            <a:lvl5pPr algn="ctr" rtl="0">
              <a:spcBef>
                <a:spcPts val="0"/>
              </a:spcBef>
              <a:buSzPct val="100000"/>
              <a:defRPr sz="3200"/>
            </a:lvl5pPr>
            <a:lvl6pPr algn="ctr" rtl="0">
              <a:spcBef>
                <a:spcPts val="0"/>
              </a:spcBef>
              <a:buSzPct val="100000"/>
              <a:defRPr sz="3200"/>
            </a:lvl6pPr>
            <a:lvl7pPr algn="ctr" rtl="0">
              <a:spcBef>
                <a:spcPts val="0"/>
              </a:spcBef>
              <a:buSzPct val="100000"/>
              <a:defRPr sz="3200"/>
            </a:lvl7pPr>
            <a:lvl8pPr algn="ctr" rtl="0">
              <a:spcBef>
                <a:spcPts val="0"/>
              </a:spcBef>
              <a:buSzPct val="100000"/>
              <a:defRPr sz="3200"/>
            </a:lvl8pPr>
            <a:lvl9pPr algn="ctr" rtl="0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99224"/>
              <a:defRPr sz="4266"/>
            </a:lvl1pPr>
            <a:lvl2pPr rtl="0">
              <a:spcBef>
                <a:spcPts val="0"/>
              </a:spcBef>
              <a:buSzPct val="99224"/>
              <a:defRPr sz="4266"/>
            </a:lvl2pPr>
            <a:lvl3pPr rtl="0">
              <a:spcBef>
                <a:spcPts val="0"/>
              </a:spcBef>
              <a:buSzPct val="99224"/>
              <a:defRPr sz="4266"/>
            </a:lvl3pPr>
            <a:lvl4pPr rtl="0">
              <a:spcBef>
                <a:spcPts val="0"/>
              </a:spcBef>
              <a:buSzPct val="99224"/>
              <a:defRPr sz="4266"/>
            </a:lvl4pPr>
            <a:lvl5pPr rtl="0">
              <a:spcBef>
                <a:spcPts val="0"/>
              </a:spcBef>
              <a:buSzPct val="99224"/>
              <a:defRPr sz="4266"/>
            </a:lvl5pPr>
            <a:lvl6pPr rtl="0">
              <a:spcBef>
                <a:spcPts val="0"/>
              </a:spcBef>
              <a:buSzPct val="99224"/>
              <a:defRPr sz="4266"/>
            </a:lvl6pPr>
            <a:lvl7pPr rtl="0">
              <a:spcBef>
                <a:spcPts val="0"/>
              </a:spcBef>
              <a:buSzPct val="99224"/>
              <a:defRPr sz="4266"/>
            </a:lvl7pPr>
            <a:lvl8pPr rtl="0">
              <a:spcBef>
                <a:spcPts val="0"/>
              </a:spcBef>
              <a:buSzPct val="99224"/>
              <a:defRPr sz="4266"/>
            </a:lvl8pPr>
            <a:lvl9pPr rtl="0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5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98765"/>
              <a:defRPr sz="2666"/>
            </a:lvl1pPr>
            <a:lvl2pPr rtl="0">
              <a:spcBef>
                <a:spcPts val="0"/>
              </a:spcBef>
              <a:buSzPct val="98765"/>
              <a:defRPr sz="2666"/>
            </a:lvl2pPr>
            <a:lvl3pPr rtl="0">
              <a:spcBef>
                <a:spcPts val="0"/>
              </a:spcBef>
              <a:buSzPct val="98765"/>
              <a:defRPr sz="2666"/>
            </a:lvl3pPr>
            <a:lvl4pPr rtl="0">
              <a:spcBef>
                <a:spcPts val="0"/>
              </a:spcBef>
              <a:buSzPct val="98765"/>
              <a:defRPr sz="2666"/>
            </a:lvl4pPr>
            <a:lvl5pPr rtl="0">
              <a:spcBef>
                <a:spcPts val="0"/>
              </a:spcBef>
              <a:buSzPct val="98765"/>
              <a:defRPr sz="2666"/>
            </a:lvl5pPr>
            <a:lvl6pPr rtl="0">
              <a:spcBef>
                <a:spcPts val="0"/>
              </a:spcBef>
              <a:buSzPct val="98765"/>
              <a:defRPr sz="2666"/>
            </a:lvl6pPr>
            <a:lvl7pPr rtl="0">
              <a:spcBef>
                <a:spcPts val="0"/>
              </a:spcBef>
              <a:buSzPct val="98765"/>
              <a:defRPr sz="2666"/>
            </a:lvl7pPr>
            <a:lvl8pPr rtl="0">
              <a:spcBef>
                <a:spcPts val="0"/>
              </a:spcBef>
              <a:buSzPct val="98765"/>
              <a:defRPr sz="2666"/>
            </a:lvl8pPr>
            <a:lvl9pPr rtl="0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99224"/>
              <a:defRPr sz="4266"/>
            </a:lvl1pPr>
            <a:lvl2pPr rtl="0">
              <a:spcBef>
                <a:spcPts val="0"/>
              </a:spcBef>
              <a:buSzPct val="99224"/>
              <a:defRPr sz="4266"/>
            </a:lvl2pPr>
            <a:lvl3pPr rtl="0">
              <a:spcBef>
                <a:spcPts val="0"/>
              </a:spcBef>
              <a:buSzPct val="99224"/>
              <a:defRPr sz="4266"/>
            </a:lvl3pPr>
            <a:lvl4pPr rtl="0">
              <a:spcBef>
                <a:spcPts val="0"/>
              </a:spcBef>
              <a:buSzPct val="99224"/>
              <a:defRPr sz="4266"/>
            </a:lvl4pPr>
            <a:lvl5pPr rtl="0">
              <a:spcBef>
                <a:spcPts val="0"/>
              </a:spcBef>
              <a:buSzPct val="99224"/>
              <a:defRPr sz="4266"/>
            </a:lvl5pPr>
            <a:lvl6pPr rtl="0">
              <a:spcBef>
                <a:spcPts val="0"/>
              </a:spcBef>
              <a:buSzPct val="99224"/>
              <a:defRPr sz="4266"/>
            </a:lvl6pPr>
            <a:lvl7pPr rtl="0">
              <a:spcBef>
                <a:spcPts val="0"/>
              </a:spcBef>
              <a:buSzPct val="99224"/>
              <a:defRPr sz="4266"/>
            </a:lvl7pPr>
            <a:lvl8pPr rtl="0">
              <a:spcBef>
                <a:spcPts val="0"/>
              </a:spcBef>
              <a:buSzPct val="99224"/>
              <a:defRPr sz="4266"/>
            </a:lvl8pPr>
            <a:lvl9pPr rtl="0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98765"/>
              <a:defRPr sz="2666"/>
            </a:lvl1pPr>
            <a:lvl2pPr rtl="0">
              <a:spcBef>
                <a:spcPts val="0"/>
              </a:spcBef>
              <a:buSzPct val="98765"/>
              <a:defRPr sz="2666"/>
            </a:lvl2pPr>
            <a:lvl3pPr rtl="0">
              <a:spcBef>
                <a:spcPts val="0"/>
              </a:spcBef>
              <a:buSzPct val="98765"/>
              <a:defRPr sz="2666"/>
            </a:lvl3pPr>
            <a:lvl4pPr rtl="0">
              <a:spcBef>
                <a:spcPts val="0"/>
              </a:spcBef>
              <a:buSzPct val="98765"/>
              <a:defRPr sz="2666"/>
            </a:lvl4pPr>
            <a:lvl5pPr rtl="0">
              <a:spcBef>
                <a:spcPts val="0"/>
              </a:spcBef>
              <a:buSzPct val="98765"/>
              <a:defRPr sz="2666"/>
            </a:lvl5pPr>
            <a:lvl6pPr rtl="0">
              <a:spcBef>
                <a:spcPts val="0"/>
              </a:spcBef>
              <a:buSzPct val="98765"/>
              <a:defRPr sz="2666"/>
            </a:lvl6pPr>
            <a:lvl7pPr rtl="0">
              <a:spcBef>
                <a:spcPts val="0"/>
              </a:spcBef>
              <a:buSzPct val="98765"/>
              <a:defRPr sz="2666"/>
            </a:lvl7pPr>
            <a:lvl8pPr rtl="0">
              <a:spcBef>
                <a:spcPts val="0"/>
              </a:spcBef>
              <a:buSzPct val="98765"/>
              <a:defRPr sz="2666"/>
            </a:lvl8pPr>
            <a:lvl9pPr rtl="0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98765"/>
              <a:defRPr sz="2666"/>
            </a:lvl1pPr>
            <a:lvl2pPr rtl="0">
              <a:spcBef>
                <a:spcPts val="0"/>
              </a:spcBef>
              <a:buSzPct val="98765"/>
              <a:defRPr sz="2666"/>
            </a:lvl2pPr>
            <a:lvl3pPr rtl="0">
              <a:spcBef>
                <a:spcPts val="0"/>
              </a:spcBef>
              <a:buSzPct val="98765"/>
              <a:defRPr sz="2666"/>
            </a:lvl3pPr>
            <a:lvl4pPr rtl="0">
              <a:spcBef>
                <a:spcPts val="0"/>
              </a:spcBef>
              <a:buSzPct val="98765"/>
              <a:defRPr sz="2666"/>
            </a:lvl4pPr>
            <a:lvl5pPr rtl="0">
              <a:spcBef>
                <a:spcPts val="0"/>
              </a:spcBef>
              <a:buSzPct val="98765"/>
              <a:defRPr sz="2666"/>
            </a:lvl5pPr>
            <a:lvl6pPr rtl="0">
              <a:spcBef>
                <a:spcPts val="0"/>
              </a:spcBef>
              <a:buSzPct val="98765"/>
              <a:defRPr sz="2666"/>
            </a:lvl6pPr>
            <a:lvl7pPr rtl="0">
              <a:spcBef>
                <a:spcPts val="0"/>
              </a:spcBef>
              <a:buSzPct val="98765"/>
              <a:defRPr sz="2666"/>
            </a:lvl7pPr>
            <a:lvl8pPr rtl="0">
              <a:spcBef>
                <a:spcPts val="0"/>
              </a:spcBef>
              <a:buSzPct val="98765"/>
              <a:defRPr sz="2666"/>
            </a:lvl8pPr>
            <a:lvl9pPr rtl="0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5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SzPct val="100000"/>
              <a:defRPr sz="3200"/>
            </a:lvl1pPr>
            <a:lvl2pPr algn="ctr" rtl="0">
              <a:spcBef>
                <a:spcPts val="0"/>
              </a:spcBef>
              <a:buSzPct val="100000"/>
              <a:defRPr sz="3200"/>
            </a:lvl2pPr>
            <a:lvl3pPr algn="ctr" rtl="0">
              <a:spcBef>
                <a:spcPts val="0"/>
              </a:spcBef>
              <a:buSzPct val="100000"/>
              <a:defRPr sz="3200"/>
            </a:lvl3pPr>
            <a:lvl4pPr algn="ctr" rtl="0">
              <a:spcBef>
                <a:spcPts val="0"/>
              </a:spcBef>
              <a:buSzPct val="100000"/>
              <a:defRPr sz="3200"/>
            </a:lvl4pPr>
            <a:lvl5pPr algn="ctr" rtl="0">
              <a:spcBef>
                <a:spcPts val="0"/>
              </a:spcBef>
              <a:buSzPct val="100000"/>
              <a:defRPr sz="3200"/>
            </a:lvl5pPr>
            <a:lvl6pPr algn="ctr" rtl="0">
              <a:spcBef>
                <a:spcPts val="0"/>
              </a:spcBef>
              <a:buSzPct val="100000"/>
              <a:defRPr sz="3200"/>
            </a:lvl6pPr>
            <a:lvl7pPr algn="ctr" rtl="0">
              <a:spcBef>
                <a:spcPts val="0"/>
              </a:spcBef>
              <a:buSzPct val="100000"/>
              <a:defRPr sz="3200"/>
            </a:lvl7pPr>
            <a:lvl8pPr algn="ctr" rtl="0">
              <a:spcBef>
                <a:spcPts val="0"/>
              </a:spcBef>
              <a:buSzPct val="100000"/>
              <a:defRPr sz="3200"/>
            </a:lvl8pPr>
            <a:lvl9pPr algn="ctr" rtl="0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/pub?hl=en_US&amp;hl=en_US&amp;key=0Am64sLhQ80X8dDZmS2ZTZ1JtWlV0ZmwyOVJ1LXN4Unc&amp;output=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s.google.com/spreadsheet/pub?hl=en_US&amp;hl=en_US&amp;key=0Am64sLhQ80X8dDRJSHBhTlpWTnNwOVlldkVlNEpDMlE&amp;output=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4400" y="1422375"/>
            <a:ext cx="8183499" cy="21956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Things Adult High School Principals Need to Know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727200" y="3149575"/>
            <a:ext cx="6580050" cy="34199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Things I can finally say because I am retiring!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Karam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Principal St. Nicholas Adult High School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  Trends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04800" y="1320800"/>
            <a:ext cx="9629899" cy="55662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466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Online, Online, Online, Online .......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Can run on Independent Study registers 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Day School register must use grid teachers (not feasible)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Continuing Education Independent Registers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Night program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can't be registered in any day school program as a full time student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contract teachers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Effective as a continuous intake tool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Allows students to enter at any time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Great for semestered and continuous intake Adult HS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would be glad to share with you how we set this up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have 6 full time teachers, could easily employ 10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  Trends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9629899" cy="65433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Specialized Co-op programs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Paid Co-op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 gets their own job, teachers work with employers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plan developed, credits granted for every 110 hours worked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 well with online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Training Programs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 renovation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Portable into a cottage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Hair Dressing / Aesthetics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Cooking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Small Engines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  Partnerships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City of Ottawa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Programs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Renovation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Masonry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Local Businesses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online and credits at work to enhance employee education programs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Ontario Works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Grants avaialble through them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Custodial Program under Literacy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  Adult Day School - Convert to Grid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case for converting to grid teachers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Higher revenues good contribution at 35 per class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count dates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Collegiality with teacher in knowing that you are permanent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Great time to do this when Boards are dealing with surplus teachers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is not attendance based, works on snapshots.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Experienced both, grid teachers are a much better option for the long term viability of the school and for the students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Comparative Analysis 1998 - 150% to 200% more funding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2325" y="312125"/>
            <a:ext cx="9629899" cy="13989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  Choose the Model that Works Best for You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04800" y="1625600"/>
            <a:ext cx="9629899" cy="57349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Full Day Grid Teacher Models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Continuous intake Model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Teacher as facilitator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Curriculum delivered by ILC's or Blended Learning D2L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work at their own pace, flexible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Production contracts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765"/>
              <a:buFont typeface="Wingdings"/>
              <a:buChar char="§"/>
            </a:pPr>
            <a:r>
              <a:rPr lang="en-US" sz="2666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Each student has a production goal for the week (Download Google Docs)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Goals based on their ability to complete the work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Semestered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Model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Teacher directed classes 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 works on set timelines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Great for students who need oral communication skills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Great for students who require a lot of discipline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 Adult High School Models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9629899" cy="55662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Continuing Education Day School Model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put on daily attendance registers.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Taught by contract teachers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Funding much less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 and end dates to courses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Boards like the low risk factor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Funding Dependent on Daily Attendance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Recommendation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Convert to grid teachers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 as much risk as you think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Better for students and Board in long run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would be glad to help you with your decision makers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  Know Your Community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training needs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barriers to people getting their diploma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the vehicle for your community to get what it needs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it easy - One call and your in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Answering machines please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big advantage- It's Free and you have access to Professional Teachers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9. Build a Network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Adult Educators isolated in their own Boards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understands (or cares) about our issues except your counterparts in other Boards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Pick up the phone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Visit other sites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 from others and apply what will work in your Board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CESBA is a very important vehicle for you get involved.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 Succession Planning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Just about the time you have things figured out you get moved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Another administrator who knows little or nothing about Adult Education gets moved in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 starts over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with Superintendent to have a succession plan for your position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position within the Board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Choose your successors wisely, you need someone who is eager to learn and do the job and make a commitment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Links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Deck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 Notes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Production Contract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1.  The Bottom Line is</a:t>
            </a: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2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Bottom Line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9619149" cy="75401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program lives or dies on whether it can pay for itself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must: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how programs are financed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finance people and Rene Bourget should be your best friends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your break even points ie how many students in class to break even - Include:  fixed costs below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Facility Costs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Building 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Custodial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Central Administrative Costs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Superintendent, Principal, Support Staff costs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Consumable and F&amp;E Costs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Proportion these costs as a % to each program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1.  The Bottom Line is</a:t>
            </a: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2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Bottom Line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03200" y="1219200"/>
            <a:ext cx="9629899" cy="57349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Variable Costs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Teacher/Instructor Salaries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Benefits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Consumables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Revenues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Grants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Cont. Ed. Pupil hours, not pupils, are your revenue generators - Day &amp; Night Credit, ESL, SS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Regular Day Program,  count dates Oct 31, Mar 31 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accommodation and school renewal grants</a:t>
            </a:r>
          </a:p>
          <a:p>
            <a:pPr marL="1524000" marR="0" lvl="3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Summer School, Credit programs run in the day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Fees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Envelope Funded Programs - LINC, LES 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L - independent formula, compulsory program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12325" y="312125"/>
            <a:ext cx="9629899" cy="1390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  Don't Give up Control  of your Budget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Easy to do let fiance control your budget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Don't let Board control expenditures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Once you lose control you are limited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 Story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you control budget you control staffing levels and expenditures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need more money you add it into your expenditures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Board is only interested in you meeting your contribution levels.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u="sng">
                <a:solidFill>
                  <a:srgbClr val="7799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Summary Sheet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u="sng">
                <a:solidFill>
                  <a:srgbClr val="7799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Program Detail Sheets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  Marketing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04800" y="1117600"/>
            <a:ext cx="9629899" cy="57349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are educators not marketers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 professional help in Marketing your program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Brosun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Communications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Province wide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David </a:t>
            </a:r>
            <a:r>
              <a:rPr lang="en-US" sz="2666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McLelland,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613 723-8930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david@brosun.com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Does not charge for his services which include a marketing strategy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makes money by you buying advertising from him at reduced rates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Advises which radio Stations, frequency, strategy for other advertising.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Powerful tool to expand your schools.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  Marketing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06400" y="1219200"/>
            <a:ext cx="9629899" cy="61391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marketing we use that have been effective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Radio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Bus Ads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Within your Board at PD events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You Have a Friend 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cards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Cont. Ed. Brochure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Posters (with QR Codes) 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Brochure for your schools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Mail to Doctors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 estate agents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Churches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 Professionals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Website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Promotional Video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  Marketing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Marketing is not a 'one shot' deal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take one or two years to build your brand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take one or two years for someone to make a decision to return to school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Budget for this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  Trends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04800" y="1015975"/>
            <a:ext cx="9629899" cy="57349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466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Online Online Online Online Online .......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most successful initiative we have run in 20 years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Removes a major barrier for students who can't attend school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Must provide community support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 students in their communities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Coffee shops, Libraries, Malls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public place that is safe for our teachers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 </a:t>
            </a:r>
            <a:r>
              <a:rPr lang="en-US" sz="2666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SB 8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memo to fund 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use Grid teachers - get day school funding</a:t>
            </a:r>
          </a:p>
          <a:p>
            <a:pPr marL="762000" marR="0" lvl="1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 advantages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classroom space required (still get accommodation grant)</a:t>
            </a:r>
          </a:p>
          <a:p>
            <a:pPr marL="1143000" marR="0" lvl="2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Courses are all laid out for you on the D2L platform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plainjane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836</Words>
  <PresentationFormat>Custom</PresentationFormat>
  <Paragraphs>194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Custom Theme</vt:lpstr>
      <vt:lpstr>10 Things Adult High School Principals Need to Know</vt:lpstr>
      <vt:lpstr>1.  The Bottom Line is The Bottom Line</vt:lpstr>
      <vt:lpstr>1.  The Bottom Line is The Bottom Line</vt:lpstr>
      <vt:lpstr>2.  Don't Give up Control  of your Budget</vt:lpstr>
      <vt:lpstr>Examples</vt:lpstr>
      <vt:lpstr>3.  Marketing</vt:lpstr>
      <vt:lpstr>3.  Marketing</vt:lpstr>
      <vt:lpstr>3.  Marketing</vt:lpstr>
      <vt:lpstr>4.  Trends</vt:lpstr>
      <vt:lpstr>4.  Trends</vt:lpstr>
      <vt:lpstr>4.  Trends</vt:lpstr>
      <vt:lpstr>5.  Partnerships</vt:lpstr>
      <vt:lpstr>6.  Adult Day School - Convert to Grid</vt:lpstr>
      <vt:lpstr>7.  Choose the Model that Works Best for You</vt:lpstr>
      <vt:lpstr>7. Adult High School Models</vt:lpstr>
      <vt:lpstr>8.  Know Your Community</vt:lpstr>
      <vt:lpstr>9. Build a Network</vt:lpstr>
      <vt:lpstr>10. Succession Planning</vt:lpstr>
      <vt:lpstr>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Things Adult High School Principals Need to Know</dc:title>
  <dc:creator>Stavnitzky, Ed</dc:creator>
  <cp:lastModifiedBy>ITS</cp:lastModifiedBy>
  <cp:revision>5</cp:revision>
  <dcterms:modified xsi:type="dcterms:W3CDTF">2016-04-12T12:35:50Z</dcterms:modified>
</cp:coreProperties>
</file>